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16"/>
  </p:notesMasterIdLst>
  <p:sldIdLst>
    <p:sldId id="256" r:id="rId6"/>
    <p:sldId id="290" r:id="rId7"/>
    <p:sldId id="258" r:id="rId8"/>
    <p:sldId id="286" r:id="rId9"/>
    <p:sldId id="287" r:id="rId10"/>
    <p:sldId id="260" r:id="rId11"/>
    <p:sldId id="275" r:id="rId12"/>
    <p:sldId id="288" r:id="rId13"/>
    <p:sldId id="289" r:id="rId14"/>
    <p:sldId id="282" r:id="rId15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75531" autoAdjust="0"/>
  </p:normalViewPr>
  <p:slideViewPr>
    <p:cSldViewPr>
      <p:cViewPr varScale="1">
        <p:scale>
          <a:sx n="77" d="100"/>
          <a:sy n="77" d="100"/>
        </p:scale>
        <p:origin x="1546" y="6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6146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6147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1798300" y="-11796713"/>
            <a:ext cx="11795125" cy="1248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8" name="Rectangle 4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381403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999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4225588" y="-11796713"/>
            <a:ext cx="16649701" cy="1248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4968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8569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4225588" y="-11796713"/>
            <a:ext cx="16651288" cy="124904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06888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588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20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532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4225588" y="-11796713"/>
            <a:ext cx="16651288" cy="124904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820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720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73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ZA" altLang="en-US" dirty="0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58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AA88525-1D30-4ED9-998D-CE7664646C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78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6AB1675-35DD-44E9-B447-39690914CF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13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0D5C068-85FD-4D5B-8407-9F6A56E7FD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61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F87E38E-F8ED-4ECB-9595-BE43FA3F87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937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DA68D42-5190-42E6-96F1-B6BE67637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12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ED3D92C-D8B6-45CA-AE63-5D561018C4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46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560E973-2E37-443D-9E69-5FB7217D24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21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0657BE9-AE86-4567-AEC4-EF57AFE064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726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E16081A-7472-4A41-9E04-35A557D942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383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66DD1FB-7F6B-4700-9A01-52FA20E4BA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803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8EF5FA4-3B5F-47FC-B602-7D92B67A13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9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8F478B5-C534-467F-BE2F-88ADD3D569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759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13404DB-7C5D-44D2-8B7D-E56507A4C7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4058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04FD997-B92C-4D06-97D5-BAA3D92700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890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8BED866-E621-4498-A676-63776E6528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4331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4838" cy="985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7200" y="19050"/>
            <a:ext cx="2890838" cy="3238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>
          <a:xfrm>
            <a:off x="7620000" y="19050"/>
            <a:ext cx="1062038" cy="323850"/>
          </a:xfrm>
        </p:spPr>
        <p:txBody>
          <a:bodyPr/>
          <a:lstStyle>
            <a:lvl1pPr>
              <a:defRPr/>
            </a:lvl1pPr>
          </a:lstStyle>
          <a:p>
            <a:fld id="{CE67B1CE-3D21-4194-9C9F-B0919FF56D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0250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50267FB-A8FF-4657-89C1-EDCF09482F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55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5890779-3F40-4F57-B263-58DC5FECFD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2915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FF8E62B-928A-4D70-B64B-58F522615C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838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CB462FA-2D59-4019-B7D2-F8739E633C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8807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8FA5E71-CAEE-4EE9-A6DF-65D619E8F9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4420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74A207B-218F-4027-8981-EBBB999F0B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57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907CC80-6B1D-48B4-8FB0-824728AC66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57823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46954FA-61CD-48AA-BB5E-6296D477B3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3706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A6691D2-AF4C-4234-A862-352F22C9C6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2635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88F9A4C-248A-4BB9-ABD9-908C3F271D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37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9AAE22A-C7CA-400F-BBC1-064E34549F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151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0867FA0-E5EA-4B1C-BB2B-C5DF8E5FB4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3304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C477163-0C49-4DD7-AE26-9950B0932C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721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1248C5E-A04A-4F81-90A6-06B0D81298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334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27BC631-F01F-4796-BF70-0880C378BA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306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CA22595-CC38-4C89-B44B-876A8CE699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42685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7323C87-C533-43AE-B81C-511D205109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78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F45775D-24FB-4920-B536-9654BA894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4850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517280C-DB9C-4D48-B784-F5CBC235EE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2614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15DA644-4FFC-43F2-93F6-4CCC4C14FE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0308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D081B0F-F592-4B39-970E-1B5053A706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9981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35F0EC5-68DC-432A-9A43-C810EAB416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1296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AB0FD63-322D-40BA-8D03-80ADE572B3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794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0D81EEC-D5A2-4E30-8AA4-5C6715F492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9728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8808173-7896-4FD3-85C5-D55FC63DE6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5179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5FFC17F-D1CF-4A16-A33F-E2A44E8160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539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5190228-3EB1-4192-A89B-8597DE30A3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2339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3976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74A6434-F031-4FA7-962D-4CDBA864A6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421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43B4367-0A36-4F6D-9BE2-28FDC1400C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2538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1DE2783-49A5-42C7-AD73-D02E646675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2757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056EFC4-2BFD-4CC6-B7CC-0F43DB0882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9604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BE2E74F-9DFF-40BD-97B9-EDC7440C7C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64455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27A2096-D4E9-44D8-9E03-70EAA7C355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5754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4454B56-FA54-4BAB-8EFB-E1353C1781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3105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9AAC2D0-BA48-40BF-A0F5-D2118068F6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8153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225" y="533400"/>
            <a:ext cx="2055813" cy="50434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6625" cy="50434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22412DE-3483-4B4B-ACA1-EF99A84492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42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C6492EC-4726-4D5E-A74B-2400B3E153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71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85C16D5-5F48-4154-962D-0C492FDA06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92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2F1D65C-69EC-4A6D-A6C7-979CCED97C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62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B3B9D65-6EE7-4063-8181-91462FAE7F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681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57200" y="-3175"/>
            <a:ext cx="289083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3429000" y="-1588"/>
            <a:ext cx="4114800" cy="36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-3175"/>
            <a:ext cx="1062038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E9171698-5735-4059-8F43-E0AD00B9D20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051" name="Line 3"/>
          <p:cNvSpPr>
            <a:spLocks noChangeShapeType="1"/>
          </p:cNvSpPr>
          <p:nvPr/>
        </p:nvSpPr>
        <p:spPr bwMode="auto">
          <a:xfrm>
            <a:off x="685800" y="3398838"/>
            <a:ext cx="7848600" cy="1587"/>
          </a:xfrm>
          <a:prstGeom prst="line">
            <a:avLst/>
          </a:prstGeom>
          <a:noFill/>
          <a:ln w="19080">
            <a:solidFill>
              <a:srgbClr val="1F49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2048DDE7-5FB8-4A31-9850-205985CA03E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731838" y="4598988"/>
            <a:ext cx="7848600" cy="1587"/>
          </a:xfrm>
          <a:prstGeom prst="line">
            <a:avLst/>
          </a:prstGeom>
          <a:noFill/>
          <a:ln w="19080">
            <a:solidFill>
              <a:srgbClr val="EEECE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27F7AFD3-F697-437A-8F0C-F6F9BA5B4B8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EEECE1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EEECE1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 flipH="1">
            <a:off x="4567238" y="1692275"/>
            <a:ext cx="11112" cy="4708525"/>
          </a:xfrm>
          <a:prstGeom prst="line">
            <a:avLst/>
          </a:prstGeom>
          <a:noFill/>
          <a:ln w="19080">
            <a:solidFill>
              <a:srgbClr val="1F49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22C0097F-E173-4EDA-90CF-7124E830A9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365125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5123" name="Line 3"/>
          <p:cNvSpPr>
            <a:spLocks noChangeShapeType="1"/>
          </p:cNvSpPr>
          <p:nvPr/>
        </p:nvSpPr>
        <p:spPr bwMode="auto">
          <a:xfrm flipH="1">
            <a:off x="2770188" y="792163"/>
            <a:ext cx="11112" cy="5578475"/>
          </a:xfrm>
          <a:prstGeom prst="line">
            <a:avLst/>
          </a:prstGeom>
          <a:noFill/>
          <a:ln w="19080">
            <a:solidFill>
              <a:srgbClr val="1F497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48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397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19050"/>
            <a:ext cx="28908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429000" y="19050"/>
            <a:ext cx="4114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7620000" y="19050"/>
            <a:ext cx="1062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</a:tabLst>
              <a:defRPr sz="1400" b="1">
                <a:solidFill>
                  <a:srgbClr val="FFFFFF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42499E71-4796-4E9E-A1BC-B5B0EC35AA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1F497D"/>
          </a:solidFill>
          <a:latin typeface="+mj-lt"/>
          <a:ea typeface="+mj-ea"/>
          <a:cs typeface="+mj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1F497D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46475"/>
            <a:ext cx="3962400" cy="29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ZA" altLang="en-US" sz="3600" b="1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Very High Resolution Remote Sensing of Carbon Stocks in Subtropical Thicket</a:t>
            </a:r>
            <a:endParaRPr lang="en-GB" altLang="en-US" sz="3600" b="1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685800" y="3505200"/>
            <a:ext cx="3657600" cy="287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  <a:buFontTx/>
              <a:buNone/>
            </a:pPr>
            <a:r>
              <a:rPr lang="en-GB" altLang="en-US" sz="22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Dugal Harris</a:t>
            </a:r>
            <a:r>
              <a:rPr lang="en-GB" altLang="en-US" sz="2200" baseline="300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1</a:t>
            </a:r>
          </a:p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  <a:buFontTx/>
              <a:buNone/>
            </a:pPr>
            <a:r>
              <a:rPr lang="en-GB" altLang="en-US" sz="2200" dirty="0" err="1" smtClean="0">
                <a:solidFill>
                  <a:srgbClr val="404040"/>
                </a:solidFill>
                <a:ea typeface="Microsoft YaHei" panose="020B0503020204020204" pitchFamily="34" charset="-122"/>
              </a:rPr>
              <a:t>Adriaan</a:t>
            </a:r>
            <a:r>
              <a:rPr lang="en-GB" altLang="en-US" sz="22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 </a:t>
            </a:r>
            <a:r>
              <a:rPr lang="en-GB" altLang="en-US" sz="2200" dirty="0">
                <a:solidFill>
                  <a:srgbClr val="404040"/>
                </a:solidFill>
                <a:ea typeface="Microsoft YaHei" panose="020B0503020204020204" pitchFamily="34" charset="-122"/>
              </a:rPr>
              <a:t>Van </a:t>
            </a:r>
            <a:r>
              <a:rPr lang="en-GB" altLang="en-US" sz="22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Niekerk</a:t>
            </a:r>
            <a:r>
              <a:rPr lang="en-GB" altLang="en-US" sz="2200" baseline="300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2</a:t>
            </a:r>
          </a:p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  <a:buFontTx/>
              <a:buNone/>
            </a:pPr>
            <a:r>
              <a:rPr lang="en-GB" altLang="en-US" sz="22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Jan Vlok</a:t>
            </a:r>
            <a:r>
              <a:rPr lang="en-GB" altLang="en-US" sz="2200" baseline="300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3</a:t>
            </a:r>
          </a:p>
          <a:p>
            <a:pPr>
              <a:lnSpc>
                <a:spcPct val="90000"/>
              </a:lnSpc>
              <a:spcBef>
                <a:spcPts val="550"/>
              </a:spcBef>
              <a:buClrTx/>
              <a:buSzPct val="85000"/>
            </a:pPr>
            <a:r>
              <a:rPr lang="en-GB" altLang="en-US" sz="22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Mike Powell</a:t>
            </a:r>
            <a:r>
              <a:rPr lang="en-GB" altLang="en-US" sz="2200" baseline="30000" dirty="0">
                <a:solidFill>
                  <a:srgbClr val="404040"/>
                </a:solidFill>
                <a:ea typeface="Microsoft YaHei" panose="020B0503020204020204" pitchFamily="34" charset="-122"/>
              </a:rPr>
              <a:t>4</a:t>
            </a:r>
            <a:endParaRPr lang="en-GB" altLang="en-US" sz="2200" baseline="30000" dirty="0" smtClean="0">
              <a:solidFill>
                <a:srgbClr val="404040"/>
              </a:solidFill>
              <a:ea typeface="Microsoft YaHei" panose="020B0503020204020204" pitchFamily="34" charset="-122"/>
            </a:endParaRP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r>
              <a:rPr lang="en-GB" altLang="en-US" sz="11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Department </a:t>
            </a:r>
            <a:r>
              <a:rPr lang="en-GB" altLang="en-US" sz="1100" dirty="0">
                <a:solidFill>
                  <a:srgbClr val="404040"/>
                </a:solidFill>
                <a:ea typeface="Microsoft YaHei" panose="020B0503020204020204" pitchFamily="34" charset="-122"/>
              </a:rPr>
              <a:t>of Geography &amp; Environmental </a:t>
            </a:r>
            <a:r>
              <a:rPr lang="en-GB" altLang="en-US" sz="1100" dirty="0" smtClean="0">
                <a:solidFill>
                  <a:srgbClr val="404040"/>
                </a:solidFill>
                <a:ea typeface="Microsoft YaHei" panose="020B0503020204020204" pitchFamily="34" charset="-122"/>
              </a:rPr>
              <a:t>Studies, Stellenbosch University</a:t>
            </a: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r>
              <a:rPr lang="en-ZA" sz="1100" dirty="0"/>
              <a:t>Centre for Geographical Analysis, Stellenbosch </a:t>
            </a:r>
            <a:r>
              <a:rPr lang="en-ZA" sz="1100" dirty="0" smtClean="0"/>
              <a:t>University</a:t>
            </a: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r>
              <a:rPr lang="en-ZA" sz="1100" dirty="0"/>
              <a:t>Research Associate, Nelson Mandela Metropolitan </a:t>
            </a:r>
            <a:r>
              <a:rPr lang="en-ZA" sz="1100" dirty="0" smtClean="0"/>
              <a:t>University</a:t>
            </a:r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r>
              <a:rPr lang="en-ZA" sz="1100" dirty="0"/>
              <a:t>Department of Environmental Science, Rhodes University</a:t>
            </a:r>
            <a:endParaRPr lang="en-ZA" sz="1100" dirty="0" smtClean="0"/>
          </a:p>
          <a:p>
            <a:pPr marL="228600" indent="-228600">
              <a:lnSpc>
                <a:spcPct val="90000"/>
              </a:lnSpc>
              <a:spcBef>
                <a:spcPts val="425"/>
              </a:spcBef>
              <a:buClrTx/>
              <a:buSzPct val="85000"/>
              <a:buFont typeface="+mj-lt"/>
              <a:buAutoNum type="arabicPeriod"/>
            </a:pPr>
            <a:endParaRPr lang="en-GB" altLang="en-US" sz="1700" dirty="0">
              <a:solidFill>
                <a:srgbClr val="404040"/>
              </a:solidFill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Contribution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57200" y="1628800"/>
            <a:ext cx="8229600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 smtClean="0">
                <a:ea typeface="Microsoft YaHei" panose="020B0503020204020204" pitchFamily="34" charset="-122"/>
              </a:rPr>
              <a:t>Carbon stock measurements are typically performed with field </a:t>
            </a:r>
            <a:r>
              <a:rPr lang="en-ZA" altLang="en-US" dirty="0" err="1" smtClean="0">
                <a:ea typeface="Microsoft YaHei" panose="020B0503020204020204" pitchFamily="34" charset="-122"/>
              </a:rPr>
              <a:t>allometry</a:t>
            </a:r>
            <a:r>
              <a:rPr lang="en-ZA" altLang="en-US" dirty="0" smtClean="0">
                <a:ea typeface="Microsoft YaHei" panose="020B0503020204020204" pitchFamily="34" charset="-122"/>
              </a:rPr>
              <a:t> which is time-consuming, costly and not practical on a large scale.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 smtClean="0">
                <a:ea typeface="Microsoft YaHei" panose="020B0503020204020204" pitchFamily="34" charset="-122"/>
              </a:rPr>
              <a:t>The impracticality of </a:t>
            </a:r>
            <a:r>
              <a:rPr lang="en-ZA" altLang="en-US" dirty="0" err="1" smtClean="0">
                <a:ea typeface="Microsoft YaHei" panose="020B0503020204020204" pitchFamily="34" charset="-122"/>
              </a:rPr>
              <a:t>allometry</a:t>
            </a:r>
            <a:r>
              <a:rPr lang="en-ZA" altLang="en-US" dirty="0" smtClean="0">
                <a:ea typeface="Microsoft YaHei" panose="020B0503020204020204" pitchFamily="34" charset="-122"/>
              </a:rPr>
              <a:t> is confounded in Subtropical Thicket due to its density, heterogeneity and complex growth forms (Powell 2009).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 smtClean="0">
                <a:ea typeface="Microsoft YaHei" panose="020B0503020204020204" pitchFamily="34" charset="-122"/>
              </a:rPr>
              <a:t>The main contribution of the research lies in the potential of automating carbon stock measurements which would provide significant time and cost savings over manual methods.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 smtClean="0">
                <a:ea typeface="Microsoft YaHei" panose="020B0503020204020204" pitchFamily="34" charset="-122"/>
              </a:rPr>
              <a:t>If this was successfully achieved, it would ease the cost, time and administrative burden of qualifying for carbon trading schemes such as VCS and CDM.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 smtClean="0">
                <a:ea typeface="Microsoft YaHei" panose="020B0503020204020204" pitchFamily="34" charset="-122"/>
              </a:rPr>
              <a:t>It could also be used in the formulation of a simplified monitoring methodology for the local context.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 smtClean="0">
                <a:ea typeface="Microsoft YaHei" panose="020B0503020204020204" pitchFamily="34" charset="-122"/>
              </a:rPr>
              <a:t>Successful canopy cover and carbon stock mapping algorithms would be useful in deepening understanding of thicket ecology and restoration dynamics.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ZA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ZA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ZA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GB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8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179512" y="548680"/>
            <a:ext cx="8615363" cy="429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800" b="1" dirty="0">
                <a:solidFill>
                  <a:srgbClr val="1F497D"/>
                </a:solidFill>
                <a:ea typeface="Microsoft YaHei" panose="020B0503020204020204" pitchFamily="34" charset="-122"/>
              </a:rPr>
              <a:t>With thanks to</a:t>
            </a:r>
          </a:p>
          <a:p>
            <a:pPr algn="ctr">
              <a:buClrTx/>
              <a:buFontTx/>
              <a:buNone/>
            </a:pPr>
            <a:endParaRPr lang="en-US" altLang="en-US" sz="2800" dirty="0">
              <a:solidFill>
                <a:srgbClr val="1F497D"/>
              </a:solidFill>
              <a:ea typeface="Microsoft YaHei" panose="020B0503020204020204" pitchFamily="34" charset="-122"/>
            </a:endParaRPr>
          </a:p>
          <a:p>
            <a:pPr algn="ctr">
              <a:buClrTx/>
              <a:buFontTx/>
              <a:buNone/>
            </a:pPr>
            <a:r>
              <a:rPr lang="en-US" altLang="en-US" sz="2800" dirty="0" err="1">
                <a:solidFill>
                  <a:srgbClr val="1F497D"/>
                </a:solidFill>
                <a:ea typeface="Microsoft YaHei" panose="020B0503020204020204" pitchFamily="34" charset="-122"/>
              </a:rPr>
              <a:t>Gamtoos</a:t>
            </a:r>
            <a:r>
              <a:rPr lang="en-US" altLang="en-US" sz="2800" dirty="0">
                <a:solidFill>
                  <a:srgbClr val="1F497D"/>
                </a:solidFill>
                <a:ea typeface="Microsoft YaHei" panose="020B0503020204020204" pitchFamily="34" charset="-122"/>
              </a:rPr>
              <a:t> Irrigation Board via the Working for Water </a:t>
            </a:r>
            <a:r>
              <a:rPr lang="en-US" altLang="en-US" sz="2800" dirty="0" err="1">
                <a:solidFill>
                  <a:srgbClr val="1F497D"/>
                </a:solidFill>
                <a:ea typeface="Microsoft YaHei" panose="020B0503020204020204" pitchFamily="34" charset="-122"/>
              </a:rPr>
              <a:t>Programme</a:t>
            </a:r>
            <a:r>
              <a:rPr lang="en-US" altLang="en-US" sz="2800" dirty="0">
                <a:solidFill>
                  <a:srgbClr val="1F497D"/>
                </a:solidFill>
                <a:ea typeface="Microsoft YaHei" panose="020B0503020204020204" pitchFamily="34" charset="-122"/>
              </a:rPr>
              <a:t> for the Department of Environmental </a:t>
            </a:r>
            <a:r>
              <a:rPr lang="en-US" altLang="en-US" sz="28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Affairs</a:t>
            </a:r>
          </a:p>
          <a:p>
            <a:pPr algn="ctr">
              <a:buClrTx/>
              <a:buFontTx/>
              <a:buNone/>
            </a:pPr>
            <a:endParaRPr lang="en-US" altLang="en-US" sz="2800" dirty="0">
              <a:solidFill>
                <a:srgbClr val="1F497D"/>
              </a:solidFill>
              <a:ea typeface="Microsoft YaHei" panose="020B0503020204020204" pitchFamily="34" charset="-122"/>
            </a:endParaRPr>
          </a:p>
          <a:p>
            <a:pPr algn="ctr">
              <a:buClrTx/>
              <a:buFontTx/>
              <a:buNone/>
            </a:pPr>
            <a:r>
              <a:rPr lang="en-US" altLang="en-US" sz="28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National Research Foundation</a:t>
            </a:r>
            <a:endParaRPr lang="en-US" altLang="en-US" sz="2800" dirty="0">
              <a:solidFill>
                <a:srgbClr val="1F497D"/>
              </a:solidFill>
              <a:ea typeface="Microsoft YaHei" panose="020B0503020204020204" pitchFamily="34" charset="-122"/>
            </a:endParaRPr>
          </a:p>
          <a:p>
            <a:pPr algn="ctr">
              <a:buClrTx/>
              <a:buFontTx/>
              <a:buNone/>
            </a:pPr>
            <a:endParaRPr lang="en-US" altLang="en-US" sz="28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5224463"/>
            <a:ext cx="16383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468938"/>
            <a:ext cx="2295525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5256213"/>
            <a:ext cx="100965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5573713"/>
            <a:ext cx="16668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8" y="5688013"/>
            <a:ext cx="1655762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363" y="4095370"/>
            <a:ext cx="1394581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32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6425" cy="987425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 dirty="0" smtClean="0"/>
              <a:t>Background</a:t>
            </a:r>
            <a:endParaRPr lang="en-ZA" altLang="en-US" dirty="0"/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233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 smtClean="0">
                <a:ea typeface="Microsoft YaHei" panose="020B0503020204020204" pitchFamily="34" charset="-122"/>
              </a:rPr>
              <a:t>Large areas of </a:t>
            </a:r>
            <a:r>
              <a:rPr lang="en-ZA" altLang="en-US" dirty="0" err="1" smtClean="0">
                <a:ea typeface="Microsoft YaHei" panose="020B0503020204020204" pitchFamily="34" charset="-122"/>
              </a:rPr>
              <a:t>Spekboom</a:t>
            </a:r>
            <a:r>
              <a:rPr lang="en-ZA" altLang="en-US" dirty="0" smtClean="0">
                <a:ea typeface="Microsoft YaHei" panose="020B0503020204020204" pitchFamily="34" charset="-122"/>
              </a:rPr>
              <a:t> habitat have been degraded.  Restoration </a:t>
            </a:r>
            <a:r>
              <a:rPr lang="en-ZA" altLang="en-US" dirty="0">
                <a:ea typeface="Microsoft YaHei" panose="020B0503020204020204" pitchFamily="34" charset="-122"/>
              </a:rPr>
              <a:t>of </a:t>
            </a:r>
            <a:r>
              <a:rPr lang="en-ZA" altLang="en-US" dirty="0" smtClean="0">
                <a:ea typeface="Microsoft YaHei" panose="020B0503020204020204" pitchFamily="34" charset="-122"/>
              </a:rPr>
              <a:t>this </a:t>
            </a:r>
            <a:r>
              <a:rPr lang="en-ZA" altLang="en-US" dirty="0">
                <a:ea typeface="Microsoft YaHei" panose="020B0503020204020204" pitchFamily="34" charset="-122"/>
              </a:rPr>
              <a:t>habitat is beneficial from a number of perspectives</a:t>
            </a:r>
            <a:r>
              <a:rPr lang="en-ZA" altLang="en-US" dirty="0" smtClean="0">
                <a:ea typeface="Microsoft YaHei" panose="020B0503020204020204" pitchFamily="34" charset="-122"/>
              </a:rPr>
              <a:t>.</a:t>
            </a:r>
            <a:endParaRPr lang="en-GB" altLang="en-US" dirty="0" smtClean="0">
              <a:ea typeface="Microsoft YaHei" panose="020B0503020204020204" pitchFamily="34" charset="-122"/>
            </a:endParaRP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err="1" smtClean="0">
                <a:ea typeface="Microsoft YaHei" panose="020B0503020204020204" pitchFamily="34" charset="-122"/>
              </a:rPr>
              <a:t>Spekboom</a:t>
            </a:r>
            <a:r>
              <a:rPr lang="en-GB" altLang="en-US" dirty="0" smtClean="0">
                <a:ea typeface="Microsoft YaHei" panose="020B0503020204020204" pitchFamily="34" charset="-122"/>
              </a:rPr>
              <a:t> canopy cover and carbon stock maps are required to assist in planning and monitoring of restoration activity.  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Map scales of at least 1:10000 scale are required for farm level restoration planning.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endParaRPr lang="en-GB" altLang="en-US" dirty="0" smtClean="0"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509120"/>
            <a:ext cx="3024336" cy="2020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515529"/>
            <a:ext cx="3024336" cy="20077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72200" y="6579200"/>
            <a:ext cx="14526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100" dirty="0" smtClean="0">
                <a:solidFill>
                  <a:schemeClr val="tx1"/>
                </a:solidFill>
              </a:rPr>
              <a:t>Source: (Powell 2009)</a:t>
            </a:r>
            <a:endParaRPr lang="en-ZA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323528" y="476672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40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Aim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11560" y="1601416"/>
            <a:ext cx="82296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50"/>
              </a:spcBef>
              <a:buClr>
                <a:srgbClr val="4F81BD"/>
              </a:buClr>
              <a:buSzPct val="85000"/>
            </a:pPr>
            <a:r>
              <a:rPr lang="en-ZA" altLang="en-US" sz="2000" dirty="0" smtClean="0">
                <a:ea typeface="Microsoft YaHei" panose="020B0503020204020204" pitchFamily="34" charset="-122"/>
              </a:rPr>
              <a:t>Develop </a:t>
            </a:r>
            <a:r>
              <a:rPr lang="en-ZA" altLang="en-US" sz="2000" dirty="0">
                <a:ea typeface="Microsoft YaHei" panose="020B0503020204020204" pitchFamily="34" charset="-122"/>
              </a:rPr>
              <a:t>an automated or semi-automated 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remote sensing </a:t>
            </a:r>
            <a:r>
              <a:rPr lang="en-ZA" altLang="en-US" sz="2000" dirty="0">
                <a:ea typeface="Microsoft YaHei" panose="020B0503020204020204" pitchFamily="34" charset="-122"/>
              </a:rPr>
              <a:t>technique to accurately estimate </a:t>
            </a:r>
            <a:r>
              <a:rPr lang="en-ZA" altLang="en-US" sz="2000" dirty="0" err="1" smtClean="0">
                <a:ea typeface="Microsoft YaHei" panose="020B0503020204020204" pitchFamily="34" charset="-122"/>
              </a:rPr>
              <a:t>Spekboom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 </a:t>
            </a:r>
            <a:r>
              <a:rPr lang="en-ZA" altLang="en-US" sz="2000" dirty="0">
                <a:ea typeface="Microsoft YaHei" panose="020B0503020204020204" pitchFamily="34" charset="-122"/>
              </a:rPr>
              <a:t>canopy cover and total above-ground carbon (TAGC) in 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Subtropical </a:t>
            </a:r>
            <a:r>
              <a:rPr lang="en-ZA" altLang="en-US" sz="2000" dirty="0">
                <a:ea typeface="Microsoft YaHei" panose="020B0503020204020204" pitchFamily="34" charset="-122"/>
              </a:rPr>
              <a:t>Thicket, over large 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areas.  </a:t>
            </a:r>
            <a:endParaRPr lang="en-ZA" altLang="en-US" sz="2000" dirty="0">
              <a:ea typeface="Microsoft YaHei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55" y="3540167"/>
            <a:ext cx="2088232" cy="203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573016"/>
            <a:ext cx="4648849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8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313184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40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Objectives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467544" y="1412776"/>
            <a:ext cx="82296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spcBef>
                <a:spcPts val="450"/>
              </a:spcBef>
              <a:buClr>
                <a:srgbClr val="4F81BD"/>
              </a:buClr>
              <a:buSzPct val="85000"/>
              <a:buFont typeface="+mj-lt"/>
              <a:buAutoNum type="arabicPeriod"/>
            </a:pPr>
            <a:r>
              <a:rPr lang="en-ZA" altLang="en-US" sz="2000" dirty="0" smtClean="0">
                <a:ea typeface="Microsoft YaHei" panose="020B0503020204020204" pitchFamily="34" charset="-122"/>
              </a:rPr>
              <a:t>Conduct a literature review.</a:t>
            </a:r>
            <a:endParaRPr lang="en-ZA" altLang="en-US" sz="2000" dirty="0">
              <a:ea typeface="Microsoft YaHei" panose="020B0503020204020204" pitchFamily="34" charset="-122"/>
            </a:endParaRPr>
          </a:p>
          <a:p>
            <a:pPr marL="457200" indent="-457200">
              <a:spcBef>
                <a:spcPts val="450"/>
              </a:spcBef>
              <a:buClr>
                <a:srgbClr val="4F81BD"/>
              </a:buClr>
              <a:buSzPct val="85000"/>
              <a:buFont typeface="+mj-lt"/>
              <a:buAutoNum type="arabicPeriod"/>
            </a:pPr>
            <a:r>
              <a:rPr lang="en-ZA" altLang="en-US" sz="2000" dirty="0" smtClean="0">
                <a:ea typeface="Microsoft YaHei" panose="020B0503020204020204" pitchFamily="34" charset="-122"/>
              </a:rPr>
              <a:t>Perform a field </a:t>
            </a:r>
            <a:r>
              <a:rPr lang="en-ZA" altLang="en-US" sz="2000" dirty="0">
                <a:ea typeface="Microsoft YaHei" panose="020B0503020204020204" pitchFamily="34" charset="-122"/>
              </a:rPr>
              <a:t>study to establish 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canopy </a:t>
            </a:r>
            <a:r>
              <a:rPr lang="en-ZA" altLang="en-US" sz="2000" dirty="0">
                <a:ea typeface="Microsoft YaHei" panose="020B0503020204020204" pitchFamily="34" charset="-122"/>
              </a:rPr>
              <a:t>cover reference sites 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and ground truth.</a:t>
            </a:r>
            <a:endParaRPr lang="en-ZA" altLang="en-US" sz="2000" dirty="0">
              <a:ea typeface="Microsoft YaHei" panose="020B0503020204020204" pitchFamily="34" charset="-122"/>
            </a:endParaRPr>
          </a:p>
          <a:p>
            <a:pPr marL="457200" indent="-457200">
              <a:spcBef>
                <a:spcPts val="450"/>
              </a:spcBef>
              <a:buClr>
                <a:srgbClr val="4F81BD"/>
              </a:buClr>
              <a:buSzPct val="85000"/>
              <a:buFont typeface="+mj-lt"/>
              <a:buAutoNum type="arabicPeriod"/>
            </a:pPr>
            <a:r>
              <a:rPr lang="en-ZA" altLang="en-US" sz="2000" dirty="0" smtClean="0">
                <a:ea typeface="Microsoft YaHei" panose="020B0503020204020204" pitchFamily="34" charset="-122"/>
              </a:rPr>
              <a:t>Source </a:t>
            </a:r>
            <a:r>
              <a:rPr lang="en-ZA" altLang="en-US" sz="2000" dirty="0">
                <a:ea typeface="Microsoft YaHei" panose="020B0503020204020204" pitchFamily="34" charset="-122"/>
              </a:rPr>
              <a:t>and rectify VHR imagery of the study area. Develop a technique for radiometric correction of the imagery. </a:t>
            </a:r>
          </a:p>
          <a:p>
            <a:pPr marL="457200" indent="-457200">
              <a:spcBef>
                <a:spcPts val="450"/>
              </a:spcBef>
              <a:buClr>
                <a:srgbClr val="4F81BD"/>
              </a:buClr>
              <a:buSzPct val="85000"/>
              <a:buFont typeface="+mj-lt"/>
              <a:buAutoNum type="arabicPeriod"/>
            </a:pPr>
            <a:r>
              <a:rPr lang="en-ZA" altLang="en-US" sz="2000" dirty="0" smtClean="0">
                <a:ea typeface="Microsoft YaHei" panose="020B0503020204020204" pitchFamily="34" charset="-122"/>
              </a:rPr>
              <a:t>Design </a:t>
            </a:r>
            <a:r>
              <a:rPr lang="en-ZA" altLang="en-US" sz="2000" dirty="0">
                <a:ea typeface="Microsoft YaHei" panose="020B0503020204020204" pitchFamily="34" charset="-122"/>
              </a:rPr>
              <a:t>a </a:t>
            </a:r>
            <a:r>
              <a:rPr lang="en-ZA" altLang="en-US" sz="2000" dirty="0" err="1" smtClean="0">
                <a:ea typeface="Microsoft YaHei" panose="020B0503020204020204" pitchFamily="34" charset="-122"/>
              </a:rPr>
              <a:t>Spekboom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 canopy </a:t>
            </a:r>
            <a:r>
              <a:rPr lang="en-ZA" altLang="en-US" sz="2000" dirty="0">
                <a:ea typeface="Microsoft YaHei" panose="020B0503020204020204" pitchFamily="34" charset="-122"/>
              </a:rPr>
              <a:t>cover mapping 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algorithm.  Apply </a:t>
            </a:r>
            <a:r>
              <a:rPr lang="en-ZA" altLang="en-US" sz="2000" dirty="0">
                <a:ea typeface="Microsoft YaHei" panose="020B0503020204020204" pitchFamily="34" charset="-122"/>
              </a:rPr>
              <a:t>the 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algorithm </a:t>
            </a:r>
            <a:r>
              <a:rPr lang="en-ZA" altLang="en-US" sz="2000" dirty="0">
                <a:ea typeface="Microsoft YaHei" panose="020B0503020204020204" pitchFamily="34" charset="-122"/>
              </a:rPr>
              <a:t>to imagery of the study area and interpret and evaluate the 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results.</a:t>
            </a:r>
          </a:p>
          <a:p>
            <a:pPr marL="457200" indent="-457200">
              <a:spcBef>
                <a:spcPts val="450"/>
              </a:spcBef>
              <a:buClr>
                <a:srgbClr val="4F81BD"/>
              </a:buClr>
              <a:buSzPct val="85000"/>
              <a:buFont typeface="+mj-lt"/>
              <a:buAutoNum type="arabicPeriod"/>
            </a:pPr>
            <a:r>
              <a:rPr lang="en-ZA" altLang="en-US" sz="2000" dirty="0" smtClean="0">
                <a:ea typeface="Microsoft YaHei" panose="020B0503020204020204" pitchFamily="34" charset="-122"/>
              </a:rPr>
              <a:t>Acquire and calibrate imagery of the </a:t>
            </a:r>
            <a:r>
              <a:rPr lang="en-ZA" altLang="en-US" sz="2000" dirty="0" err="1" smtClean="0">
                <a:ea typeface="Microsoft YaHei" panose="020B0503020204020204" pitchFamily="34" charset="-122"/>
              </a:rPr>
              <a:t>Baviaanskloof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 study area.</a:t>
            </a:r>
          </a:p>
          <a:p>
            <a:pPr marL="457200" indent="-457200">
              <a:spcBef>
                <a:spcPts val="450"/>
              </a:spcBef>
              <a:buClr>
                <a:srgbClr val="4F81BD"/>
              </a:buClr>
              <a:buSzPct val="85000"/>
              <a:buFont typeface="+mj-lt"/>
              <a:buAutoNum type="arabicPeriod"/>
            </a:pPr>
            <a:r>
              <a:rPr lang="en-ZA" altLang="en-US" sz="2000" dirty="0" smtClean="0">
                <a:ea typeface="Microsoft YaHei" panose="020B0503020204020204" pitchFamily="34" charset="-122"/>
              </a:rPr>
              <a:t>Conduct </a:t>
            </a:r>
            <a:r>
              <a:rPr lang="en-ZA" altLang="en-US" sz="2000" dirty="0">
                <a:ea typeface="Microsoft YaHei" panose="020B0503020204020204" pitchFamily="34" charset="-122"/>
              </a:rPr>
              <a:t>a second field study to accurately locate the </a:t>
            </a:r>
            <a:r>
              <a:rPr lang="en-ZA" altLang="en-US" sz="2000" dirty="0" err="1">
                <a:ea typeface="Microsoft YaHei" panose="020B0503020204020204" pitchFamily="34" charset="-122"/>
              </a:rPr>
              <a:t>Baviaanskloof</a:t>
            </a:r>
            <a:r>
              <a:rPr lang="en-ZA" altLang="en-US" sz="2000" dirty="0">
                <a:ea typeface="Microsoft YaHei" panose="020B0503020204020204" pitchFamily="34" charset="-122"/>
              </a:rPr>
              <a:t> 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carbon </a:t>
            </a:r>
            <a:r>
              <a:rPr lang="en-ZA" altLang="en-US" sz="2000" dirty="0">
                <a:ea typeface="Microsoft YaHei" panose="020B0503020204020204" pitchFamily="34" charset="-122"/>
              </a:rPr>
              <a:t>stock ground truth plots in 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the </a:t>
            </a:r>
            <a:r>
              <a:rPr lang="en-ZA" altLang="en-US" sz="2000" dirty="0">
                <a:ea typeface="Microsoft YaHei" panose="020B0503020204020204" pitchFamily="34" charset="-122"/>
              </a:rPr>
              <a:t>imagery and establish further canopy cover ground truth</a:t>
            </a:r>
            <a:r>
              <a:rPr lang="en-ZA" altLang="en-US" sz="2000" dirty="0" smtClean="0">
                <a:ea typeface="Microsoft YaHei" panose="020B0503020204020204" pitchFamily="34" charset="-122"/>
              </a:rPr>
              <a:t>. </a:t>
            </a:r>
          </a:p>
          <a:p>
            <a:pPr marL="457200" indent="-457200">
              <a:spcBef>
                <a:spcPts val="450"/>
              </a:spcBef>
              <a:buClr>
                <a:srgbClr val="4F81BD"/>
              </a:buClr>
              <a:buSzPct val="85000"/>
              <a:buFont typeface="+mj-lt"/>
              <a:buAutoNum type="arabicPeriod"/>
            </a:pPr>
            <a:r>
              <a:rPr lang="en-ZA" altLang="en-US" sz="2000" dirty="0" smtClean="0">
                <a:ea typeface="Microsoft YaHei" panose="020B0503020204020204" pitchFamily="34" charset="-122"/>
              </a:rPr>
              <a:t>Using </a:t>
            </a:r>
            <a:r>
              <a:rPr lang="en-ZA" altLang="en-US" sz="2000" dirty="0">
                <a:ea typeface="Microsoft YaHei" panose="020B0503020204020204" pitchFamily="34" charset="-122"/>
              </a:rPr>
              <a:t>the available BNR carbon stock ground truth, develop a regression technique to determine TAGC from the VHR imagery. </a:t>
            </a:r>
          </a:p>
          <a:p>
            <a:pPr marL="457200" indent="-457200">
              <a:spcBef>
                <a:spcPts val="450"/>
              </a:spcBef>
              <a:buClr>
                <a:srgbClr val="4F81BD"/>
              </a:buClr>
              <a:buSzPct val="85000"/>
              <a:buFont typeface="+mj-lt"/>
              <a:buAutoNum type="arabicPeriod"/>
            </a:pPr>
            <a:r>
              <a:rPr lang="en-ZA" altLang="en-US" sz="2000" dirty="0" smtClean="0">
                <a:ea typeface="Microsoft YaHei" panose="020B0503020204020204" pitchFamily="34" charset="-122"/>
              </a:rPr>
              <a:t>Evaluate </a:t>
            </a:r>
            <a:r>
              <a:rPr lang="en-ZA" altLang="en-US" sz="2000" dirty="0">
                <a:ea typeface="Microsoft YaHei" panose="020B0503020204020204" pitchFamily="34" charset="-122"/>
              </a:rPr>
              <a:t>and interpret the carbon stock results.</a:t>
            </a:r>
          </a:p>
          <a:p>
            <a:pPr marL="457200" indent="-457200">
              <a:spcBef>
                <a:spcPts val="450"/>
              </a:spcBef>
              <a:buClr>
                <a:srgbClr val="4F81BD"/>
              </a:buClr>
              <a:buSzPct val="85000"/>
              <a:buFont typeface="+mj-lt"/>
              <a:buAutoNum type="arabicPeriod"/>
            </a:pPr>
            <a:endParaRPr lang="en-ZA" altLang="en-US" sz="2000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445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33400"/>
            <a:ext cx="8226425" cy="987425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ZA" altLang="en-US"/>
              <a:t>Rationale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377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>
              <a:spcBef>
                <a:spcPts val="450"/>
              </a:spcBef>
              <a:buClr>
                <a:srgbClr val="4F81BD"/>
              </a:buClr>
              <a:buSzPct val="85000"/>
            </a:pPr>
            <a:r>
              <a:rPr lang="en-GB" altLang="en-US" dirty="0" smtClean="0">
                <a:ea typeface="Microsoft YaHei" panose="020B0503020204020204" pitchFamily="34" charset="-122"/>
              </a:rPr>
              <a:t>Apart from the benefits to restoration planning and monitoring, a number of aspects of this research are interesting from a remote sensing perspective: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 smtClean="0"/>
              <a:t>Carbon stock estimation techniques are important in the context of climate change.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 smtClean="0"/>
              <a:t>Use </a:t>
            </a:r>
            <a:r>
              <a:rPr lang="en-ZA" altLang="en-US" dirty="0"/>
              <a:t>of VHR imagery for environmental monitoring of large areas is uncommon. 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ZA" altLang="en-US" dirty="0"/>
              <a:t>Arid regions present some remote sensing challenges not typically encountered in forests.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>
                <a:solidFill>
                  <a:srgbClr val="1F497D"/>
                </a:solidFill>
                <a:ea typeface="Microsoft YaHei" panose="020B0503020204020204" pitchFamily="34" charset="-122"/>
              </a:rPr>
              <a:t>Study Area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57192" y="4869160"/>
            <a:ext cx="8216634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600" dirty="0">
                <a:ea typeface="Microsoft YaHei" panose="020B0503020204020204" pitchFamily="34" charset="-122"/>
              </a:rPr>
              <a:t>Subtropical thicket makes up 35% of the Little Karoo of which roughly 90% is degraded to some </a:t>
            </a:r>
            <a:r>
              <a:rPr lang="en-GB" altLang="en-US" sz="1600" dirty="0" smtClean="0">
                <a:ea typeface="Microsoft YaHei" panose="020B0503020204020204" pitchFamily="34" charset="-122"/>
              </a:rPr>
              <a:t>extent (</a:t>
            </a:r>
            <a:r>
              <a:rPr lang="en-GB" sz="1600" dirty="0" err="1"/>
              <a:t>Vlok</a:t>
            </a:r>
            <a:r>
              <a:rPr lang="en-GB" sz="1600" dirty="0"/>
              <a:t>, Cowling &amp; Wolf </a:t>
            </a:r>
            <a:r>
              <a:rPr lang="en-GB" sz="1600" dirty="0" smtClean="0"/>
              <a:t>2005</a:t>
            </a:r>
            <a:r>
              <a:rPr lang="en-GB" altLang="en-US" sz="1600" dirty="0" smtClean="0">
                <a:ea typeface="Microsoft YaHei" panose="020B0503020204020204" pitchFamily="34" charset="-122"/>
              </a:rPr>
              <a:t>).</a:t>
            </a:r>
            <a:endParaRPr lang="en-GB" altLang="en-US" sz="1600" dirty="0" smtClean="0">
              <a:ea typeface="Microsoft YaHei" panose="020B0503020204020204" pitchFamily="34" charset="-122"/>
            </a:endParaRPr>
          </a:p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sz="1600" dirty="0"/>
              <a:t>The BNR consists of 19 000 ha of Subtropical Thicket of which 95% is </a:t>
            </a:r>
            <a:r>
              <a:rPr lang="en-GB" sz="1600" dirty="0" smtClean="0"/>
              <a:t>degraded (Powell 2009).</a:t>
            </a:r>
          </a:p>
          <a:p>
            <a:pPr algn="just"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sz="1600" dirty="0" smtClean="0">
                <a:ea typeface="Microsoft YaHei" panose="020B0503020204020204" pitchFamily="34" charset="-122"/>
              </a:rPr>
              <a:t>Detailed carbon stock ground truth from Powell (2009</a:t>
            </a:r>
            <a:r>
              <a:rPr lang="en-GB" altLang="en-US" sz="1600" dirty="0" smtClean="0">
                <a:ea typeface="Microsoft YaHei" panose="020B0503020204020204" pitchFamily="34" charset="-122"/>
              </a:rPr>
              <a:t>).</a:t>
            </a:r>
            <a:endParaRPr lang="en-GB" altLang="en-US" sz="1600" dirty="0">
              <a:ea typeface="Microsoft YaHei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" t="39639" r="2661" b="2670"/>
          <a:stretch/>
        </p:blipFill>
        <p:spPr bwMode="auto">
          <a:xfrm>
            <a:off x="1115616" y="1524000"/>
            <a:ext cx="6768752" cy="3178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2204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Completed Work: Image </a:t>
            </a:r>
            <a:r>
              <a:rPr lang="en-US" altLang="en-US" sz="3200" dirty="0">
                <a:solidFill>
                  <a:srgbClr val="1F497D"/>
                </a:solidFill>
                <a:ea typeface="Microsoft YaHei" panose="020B0503020204020204" pitchFamily="34" charset="-122"/>
              </a:rPr>
              <a:t>Calibration</a:t>
            </a:r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35699" y="1467678"/>
            <a:ext cx="8229600" cy="132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err="1">
                <a:ea typeface="Microsoft YaHei" panose="020B0503020204020204" pitchFamily="34" charset="-122"/>
              </a:rPr>
              <a:t>Radiometrically</a:t>
            </a:r>
            <a:r>
              <a:rPr lang="en-GB" altLang="en-US" dirty="0">
                <a:ea typeface="Microsoft YaHei" panose="020B0503020204020204" pitchFamily="34" charset="-122"/>
              </a:rPr>
              <a:t> and geometrically </a:t>
            </a:r>
            <a:r>
              <a:rPr lang="en-GB" altLang="en-US" dirty="0" smtClean="0">
                <a:ea typeface="Microsoft YaHei" panose="020B0503020204020204" pitchFamily="34" charset="-122"/>
              </a:rPr>
              <a:t>corrected imagery </a:t>
            </a:r>
            <a:r>
              <a:rPr lang="en-GB" altLang="en-US" dirty="0">
                <a:ea typeface="Microsoft YaHei" panose="020B0503020204020204" pitchFamily="34" charset="-122"/>
              </a:rPr>
              <a:t>is required for </a:t>
            </a:r>
            <a:r>
              <a:rPr lang="en-GB" altLang="en-US" dirty="0" smtClean="0">
                <a:ea typeface="Microsoft YaHei" panose="020B0503020204020204" pitchFamily="34" charset="-122"/>
              </a:rPr>
              <a:t>quantitative remote sensing.</a:t>
            </a:r>
            <a:endParaRPr lang="en-GB" altLang="en-US" dirty="0">
              <a:ea typeface="Microsoft YaHei" panose="020B0503020204020204" pitchFamily="34" charset="-122"/>
            </a:endParaRPr>
          </a:p>
          <a:p>
            <a:pPr>
              <a:spcBef>
                <a:spcPts val="60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>
                <a:ea typeface="Microsoft YaHei" panose="020B0503020204020204" pitchFamily="34" charset="-122"/>
              </a:rPr>
              <a:t>A straightforward technique to fuse coarse resolution satellite images with fine resolution aerial imagery was developed.</a:t>
            </a:r>
          </a:p>
          <a:p>
            <a:pPr marL="0" indent="0">
              <a:spcBef>
                <a:spcPts val="600"/>
              </a:spcBef>
              <a:buClr>
                <a:srgbClr val="4F81BD"/>
              </a:buClr>
              <a:buSzPct val="85000"/>
            </a:pPr>
            <a:endParaRPr lang="en-GB" altLang="en-US" dirty="0"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24945"/>
            <a:ext cx="3384376" cy="3384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924945"/>
            <a:ext cx="3384376" cy="33843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5576" y="638132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chemeClr val="tx1"/>
                </a:solidFill>
              </a:rPr>
              <a:t>Raw aerial image mosaic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7984" y="638132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chemeClr val="tx1"/>
                </a:solidFill>
              </a:rPr>
              <a:t>Corrected mosaic</a:t>
            </a:r>
            <a:endParaRPr lang="en-Z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590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dirty="0" smtClean="0">
                <a:solidFill>
                  <a:srgbClr val="1F497D"/>
                </a:solidFill>
                <a:ea typeface="Microsoft YaHei" panose="020B0503020204020204" pitchFamily="34" charset="-122"/>
              </a:rPr>
              <a:t>Completed Work: Canopy Cover Classification</a:t>
            </a:r>
            <a:endParaRPr lang="en-US" altLang="en-US" sz="3200" dirty="0">
              <a:solidFill>
                <a:srgbClr val="1F497D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84984"/>
            <a:ext cx="4275376" cy="3024336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1466850"/>
            <a:ext cx="8229600" cy="160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177800" indent="-177800"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77800" algn="l"/>
                <a:tab pos="625475" algn="l"/>
                <a:tab pos="1074738" algn="l"/>
                <a:tab pos="1524000" algn="l"/>
                <a:tab pos="1973263" algn="l"/>
                <a:tab pos="2422525" algn="l"/>
                <a:tab pos="2871788" algn="l"/>
                <a:tab pos="3321050" algn="l"/>
                <a:tab pos="3770313" algn="l"/>
                <a:tab pos="4219575" algn="l"/>
                <a:tab pos="4668838" algn="l"/>
                <a:tab pos="5118100" algn="l"/>
                <a:tab pos="5567363" algn="l"/>
                <a:tab pos="6016625" algn="l"/>
                <a:tab pos="6465888" algn="l"/>
                <a:tab pos="6915150" algn="l"/>
                <a:tab pos="7364413" algn="l"/>
                <a:tab pos="7813675" algn="l"/>
                <a:tab pos="8262938" algn="l"/>
                <a:tab pos="8712200" algn="l"/>
                <a:tab pos="91614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A </a:t>
            </a:r>
            <a:r>
              <a:rPr lang="en-GB" altLang="en-US" dirty="0" err="1" smtClean="0"/>
              <a:t>Spekboom</a:t>
            </a:r>
            <a:r>
              <a:rPr lang="en-GB" altLang="en-US" dirty="0" smtClean="0"/>
              <a:t> canopy cover classifier was developed and applied to imagery of the study area. 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A mean absolute canopy cover error of 6% was obtained over 20 ground truth sites.</a:t>
            </a:r>
          </a:p>
          <a:p>
            <a:pPr>
              <a:spcBef>
                <a:spcPts val="450"/>
              </a:spcBef>
              <a:buClr>
                <a:srgbClr val="4F81BD"/>
              </a:buClr>
              <a:buSzPct val="85000"/>
              <a:buFont typeface="Arial" panose="020B0604020202020204" pitchFamily="34" charset="0"/>
              <a:buChar char="•"/>
            </a:pPr>
            <a:r>
              <a:rPr lang="en-GB" altLang="en-US" dirty="0" smtClean="0"/>
              <a:t>Good overall performance although some sites were problematic.</a:t>
            </a:r>
            <a:endParaRPr lang="en-GB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76" y="3305373"/>
            <a:ext cx="4217728" cy="298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85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11891</TotalTime>
  <Words>645</Words>
  <Application>Microsoft Office PowerPoint</Application>
  <PresentationFormat>On-screen Show (4:3)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Microsoft YaHei</vt:lpstr>
      <vt:lpstr>Arial</vt:lpstr>
      <vt:lpstr>Calibri</vt:lpstr>
      <vt:lpstr>Segoe UI</vt:lpstr>
      <vt:lpstr>Times New Roman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Background</vt:lpstr>
      <vt:lpstr>PowerPoint Presentation</vt:lpstr>
      <vt:lpstr>PowerPoint Presentation</vt:lpstr>
      <vt:lpstr>Rationale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Very High Resolution Remote Sensing of Portulacaria afra Canopy Cover</dc:title>
  <dc:creator>Harris, Dugal</dc:creator>
  <cp:lastModifiedBy>dugalh</cp:lastModifiedBy>
  <cp:revision>202</cp:revision>
  <cp:lastPrinted>1601-01-01T00:00:00Z</cp:lastPrinted>
  <dcterms:created xsi:type="dcterms:W3CDTF">2006-08-16T00:00:00Z</dcterms:created>
  <dcterms:modified xsi:type="dcterms:W3CDTF">2016-08-23T07:53:20Z</dcterms:modified>
</cp:coreProperties>
</file>